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79" r:id="rId4"/>
    <p:sldId id="264" r:id="rId5"/>
    <p:sldId id="262" r:id="rId6"/>
    <p:sldId id="270" r:id="rId7"/>
    <p:sldId id="271" r:id="rId8"/>
    <p:sldId id="272" r:id="rId9"/>
    <p:sldId id="273" r:id="rId10"/>
    <p:sldId id="268" r:id="rId11"/>
    <p:sldId id="274" r:id="rId12"/>
    <p:sldId id="275" r:id="rId13"/>
    <p:sldId id="276" r:id="rId14"/>
    <p:sldId id="27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a:t>
            </a:r>
            <a:r>
              <a:rPr lang="en-US" dirty="0" err="1" smtClean="0"/>
              <a:t>Meaning,Elements,Nature</a:t>
            </a:r>
            <a:r>
              <a:rPr lang="en-US" dirty="0" smtClean="0"/>
              <a:t> and Functions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Sate is the central theme of Political Science</a:t>
            </a:r>
          </a:p>
          <a:p>
            <a:r>
              <a:rPr lang="en-US" dirty="0" smtClean="0"/>
              <a:t>As a concept, the state came into frequent use during 16</a:t>
            </a:r>
            <a:r>
              <a:rPr lang="en-US" baseline="30000" dirty="0" smtClean="0"/>
              <a:t>th</a:t>
            </a:r>
            <a:r>
              <a:rPr lang="en-US" dirty="0" smtClean="0"/>
              <a:t> and 17</a:t>
            </a:r>
            <a:r>
              <a:rPr lang="en-US" baseline="30000" dirty="0" smtClean="0"/>
              <a:t>th</a:t>
            </a:r>
            <a:r>
              <a:rPr lang="en-US" dirty="0" smtClean="0"/>
              <a:t> centuries (Machiavelli)</a:t>
            </a:r>
          </a:p>
          <a:p>
            <a:r>
              <a:rPr lang="en-US" dirty="0" smtClean="0"/>
              <a:t>Highest form of all human associations</a:t>
            </a:r>
          </a:p>
          <a:p>
            <a:r>
              <a:rPr lang="en-US" dirty="0" smtClean="0"/>
              <a:t>External organization fulfilling the permanent and universal necessities of human personality</a:t>
            </a:r>
          </a:p>
          <a:p>
            <a:r>
              <a:rPr lang="en-US" dirty="0" smtClean="0"/>
              <a:t>Provides environment for self realization and self development of man</a:t>
            </a:r>
          </a:p>
          <a:p>
            <a:r>
              <a:rPr lang="en-US" dirty="0" smtClean="0"/>
              <a:t>Unique organization that represents the entire community</a:t>
            </a:r>
          </a:p>
          <a:p>
            <a:r>
              <a:rPr lang="en-US" dirty="0" smtClean="0"/>
              <a:t>An organization that claims monopoly of the use of violence against a group or population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a:t>
            </a:r>
            <a:endParaRPr lang="en-US" dirty="0"/>
          </a:p>
        </p:txBody>
      </p:sp>
      <p:sp>
        <p:nvSpPr>
          <p:cNvPr id="3" name="Content Placeholder 2"/>
          <p:cNvSpPr>
            <a:spLocks noGrp="1"/>
          </p:cNvSpPr>
          <p:nvPr>
            <p:ph idx="1"/>
          </p:nvPr>
        </p:nvSpPr>
        <p:spPr/>
        <p:txBody>
          <a:bodyPr/>
          <a:lstStyle/>
          <a:p>
            <a:endParaRPr lang="en-US"/>
          </a:p>
        </p:txBody>
      </p:sp>
      <p:pic>
        <p:nvPicPr>
          <p:cNvPr id="11266" name="Picture 2" descr="https://encrypted-tbn1.gstatic.com/images?q=tbn:ANd9GcQIE5BCB0Wj3fCduOIwQFDZbAGNTr09PtSEFR5R4v_8NWu_hbOFZA"/>
          <p:cNvPicPr>
            <a:picLocks noChangeAspect="1" noChangeArrowheads="1"/>
          </p:cNvPicPr>
          <p:nvPr/>
        </p:nvPicPr>
        <p:blipFill>
          <a:blip r:embed="rId2"/>
          <a:srcRect/>
          <a:stretch>
            <a:fillRect/>
          </a:stretch>
        </p:blipFill>
        <p:spPr bwMode="auto">
          <a:xfrm>
            <a:off x="457200" y="1600200"/>
            <a:ext cx="8305800" cy="4495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 the legal instrument through which the will of the state is expressed </a:t>
            </a:r>
          </a:p>
          <a:p>
            <a:r>
              <a:rPr lang="en-US" dirty="0" smtClean="0"/>
              <a:t>A machinery which carries out the rules and regulations of the legal association</a:t>
            </a:r>
          </a:p>
          <a:p>
            <a:r>
              <a:rPr lang="en-US" dirty="0" smtClean="0"/>
              <a:t>Hobbes- ‘no civilized life is possible without government’</a:t>
            </a:r>
          </a:p>
          <a:p>
            <a:r>
              <a:rPr lang="en-US" dirty="0" smtClean="0"/>
              <a:t>Absence of government means anarchy</a:t>
            </a:r>
          </a:p>
          <a:p>
            <a:r>
              <a:rPr lang="en-US" dirty="0" smtClean="0"/>
              <a:t>No particular type of govt. is essential. It depends largely upon the nature of the state, which, in turn, depends mainly on the outlook of people, their character, and the political philosophy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smtClean="0"/>
              <a:t>“sovereignty”</a:t>
            </a:r>
            <a:endParaRPr lang="en-US" dirty="0"/>
          </a:p>
        </p:txBody>
      </p:sp>
      <p:sp>
        <p:nvSpPr>
          <p:cNvPr id="3" name="Content Placeholder 2"/>
          <p:cNvSpPr>
            <a:spLocks noGrp="1"/>
          </p:cNvSpPr>
          <p:nvPr>
            <p:ph idx="1"/>
          </p:nvPr>
        </p:nvSpPr>
        <p:spPr>
          <a:xfrm>
            <a:off x="457200" y="1935480"/>
            <a:ext cx="4953000" cy="4389120"/>
          </a:xfrm>
        </p:spPr>
        <p:txBody>
          <a:bodyPr>
            <a:normAutofit fontScale="92500"/>
          </a:bodyPr>
          <a:lstStyle/>
          <a:p>
            <a:pPr marL="514350" indent="-514350">
              <a:buAutoNum type="alphaLcPeriod"/>
            </a:pPr>
            <a:r>
              <a:rPr lang="en-US" sz="3600" dirty="0" smtClean="0">
                <a:latin typeface="+mj-lt"/>
              </a:rPr>
              <a:t>Internal – power of the state to rule within its territory</a:t>
            </a:r>
          </a:p>
          <a:p>
            <a:pPr marL="514350" indent="-514350">
              <a:buAutoNum type="alphaLcPeriod"/>
            </a:pPr>
            <a:r>
              <a:rPr lang="en-US" sz="3600" dirty="0" smtClean="0">
                <a:latin typeface="+mj-lt"/>
              </a:rPr>
              <a:t>External – the freedom of the state to carry out its activities without subjection to or control by other states.</a:t>
            </a:r>
          </a:p>
          <a:p>
            <a:pPr marL="514350" indent="-514350">
              <a:buAutoNum type="alphaLcPeriod"/>
            </a:pPr>
            <a:endParaRPr lang="en-US" sz="3600" dirty="0">
              <a:latin typeface="+mj-lt"/>
            </a:endParaRPr>
          </a:p>
        </p:txBody>
      </p:sp>
      <p:pic>
        <p:nvPicPr>
          <p:cNvPr id="9218" name="Picture 2"/>
          <p:cNvPicPr>
            <a:picLocks noChangeAspect="1" noChangeArrowheads="1"/>
          </p:cNvPicPr>
          <p:nvPr/>
        </p:nvPicPr>
        <p:blipFill>
          <a:blip r:embed="rId2" cstate="print"/>
          <a:srcRect/>
          <a:stretch>
            <a:fillRect/>
          </a:stretch>
        </p:blipFill>
        <p:spPr bwMode="auto">
          <a:xfrm rot="21441963">
            <a:off x="5521437" y="1903242"/>
            <a:ext cx="3276600" cy="1600200"/>
          </a:xfrm>
          <a:prstGeom prst="rect">
            <a:avLst/>
          </a:prstGeom>
          <a:ln>
            <a:noFill/>
          </a:ln>
          <a:effectLst>
            <a:softEdge rad="112500"/>
          </a:effectLst>
        </p:spPr>
      </p:pic>
      <p:pic>
        <p:nvPicPr>
          <p:cNvPr id="9219" name="Picture 3"/>
          <p:cNvPicPr>
            <a:picLocks noChangeAspect="1" noChangeArrowheads="1"/>
          </p:cNvPicPr>
          <p:nvPr/>
        </p:nvPicPr>
        <p:blipFill>
          <a:blip r:embed="rId3" cstate="print"/>
          <a:srcRect/>
          <a:stretch>
            <a:fillRect/>
          </a:stretch>
        </p:blipFill>
        <p:spPr bwMode="auto">
          <a:xfrm rot="234179">
            <a:off x="5181600" y="3810000"/>
            <a:ext cx="3733799" cy="2516256"/>
          </a:xfrm>
          <a:prstGeom prst="rect">
            <a:avLst/>
          </a:prstGeom>
          <a:ln>
            <a:noFill/>
          </a:ln>
          <a:effectLst>
            <a:softEdge rad="112500"/>
          </a:effec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8"/>
                                        </p:tgtEl>
                                        <p:attrNameLst>
                                          <p:attrName>style.visibility</p:attrName>
                                        </p:attrNameLst>
                                      </p:cBhvr>
                                      <p:to>
                                        <p:strVal val="visible"/>
                                      </p:to>
                                    </p:set>
                                    <p:animEffect transition="in" filter="fade">
                                      <p:cBhvr>
                                        <p:cTn id="22" dur="2000"/>
                                        <p:tgtEl>
                                          <p:spTgt spid="92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gtEl>
                                        <p:attrNameLst>
                                          <p:attrName>style.visibility</p:attrName>
                                        </p:attrNameLst>
                                      </p:cBhvr>
                                      <p:to>
                                        <p:strVal val="visible"/>
                                      </p:to>
                                    </p:set>
                                    <p:animEffect transition="in" filter="fade">
                                      <p:cBhvr>
                                        <p:cTn id="27"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Sovereignty…</a:t>
            </a:r>
            <a:endParaRPr lang="en-US" dirty="0"/>
          </a:p>
        </p:txBody>
      </p:sp>
      <p:sp>
        <p:nvSpPr>
          <p:cNvPr id="3" name="Content Placeholder 2"/>
          <p:cNvSpPr>
            <a:spLocks noGrp="1"/>
          </p:cNvSpPr>
          <p:nvPr>
            <p:ph idx="1"/>
          </p:nvPr>
        </p:nvSpPr>
        <p:spPr/>
        <p:txBody>
          <a:bodyPr>
            <a:normAutofit fontScale="92500"/>
          </a:bodyPr>
          <a:lstStyle/>
          <a:p>
            <a:r>
              <a:rPr lang="en-US" dirty="0" smtClean="0"/>
              <a:t>Hallmark of the modern state</a:t>
            </a:r>
          </a:p>
          <a:p>
            <a:r>
              <a:rPr lang="en-US" dirty="0" smtClean="0"/>
              <a:t>It distinguishes state from all other human association</a:t>
            </a:r>
          </a:p>
          <a:p>
            <a:r>
              <a:rPr lang="en-US" dirty="0" smtClean="0"/>
              <a:t>Power of the state to compel obedience to its will</a:t>
            </a:r>
          </a:p>
          <a:p>
            <a:r>
              <a:rPr lang="en-US" dirty="0" smtClean="0"/>
              <a:t>In international sphere, state is a juridical person</a:t>
            </a:r>
          </a:p>
          <a:p>
            <a:r>
              <a:rPr lang="en-US" dirty="0" smtClean="0"/>
              <a:t>Full control over her external affairs and does not recognize any outside authority as bits superior</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nutshell</a:t>
            </a:r>
            <a:endParaRPr lang="en-US" dirty="0"/>
          </a:p>
        </p:txBody>
      </p:sp>
      <p:sp>
        <p:nvSpPr>
          <p:cNvPr id="3" name="Content Placeholder 2"/>
          <p:cNvSpPr>
            <a:spLocks noGrp="1"/>
          </p:cNvSpPr>
          <p:nvPr>
            <p:ph idx="1"/>
          </p:nvPr>
        </p:nvSpPr>
        <p:spPr/>
        <p:txBody>
          <a:bodyPr/>
          <a:lstStyle/>
          <a:p>
            <a:r>
              <a:rPr lang="en-US" dirty="0" smtClean="0"/>
              <a:t>Population and territory as the physical/material basis of the state</a:t>
            </a:r>
          </a:p>
          <a:p>
            <a:r>
              <a:rPr lang="en-US" dirty="0" smtClean="0"/>
              <a:t>Government and sovereignty together constitute political/spiritual basis of the modern </a:t>
            </a:r>
            <a:r>
              <a:rPr lang="en-US" dirty="0" err="1" smtClean="0"/>
              <a:t>satte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State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609600" y="1600200"/>
            <a:ext cx="8229600" cy="4525963"/>
          </a:xfrm>
          <a:prstGeom prst="rect">
            <a:avLst/>
          </a:prstGeom>
        </p:spPr>
        <p:txBody>
          <a:bodyPr vert="horz" lIns="91440" tIns="45720" rIns="91440" bIns="45720" rtlCol="0">
            <a:normAutofit fontScale="85000" lnSpcReduction="200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The state is a political association within defined territorial borders, and exercises authority through a set of permanent institutions.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The classic definition of the state in international law is found in the Montevideo Convention on the Rights and Duties of the State(1933).Acc. To Art. 1 of this Convention, the state has four features: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A defined territory</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A permanent population</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An effective government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The capacity to enter into relations with other states.</a:t>
            </a:r>
            <a:endParaRPr kumimoji="0" lang="en-US" sz="32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 and definitions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State has been used both as a ‘normative’ and as a ‘descriptive’ concept.</a:t>
            </a:r>
          </a:p>
          <a:p>
            <a:r>
              <a:rPr lang="en-US" dirty="0" smtClean="0"/>
              <a:t>In normative sense, its emphasis as something natural and a necessary institution…glorifying the role of nature in its creation</a:t>
            </a:r>
          </a:p>
          <a:p>
            <a:r>
              <a:rPr lang="en-US" dirty="0" smtClean="0"/>
              <a:t>in descriptive sense…state is a political association fulfilling certain role and obligations</a:t>
            </a:r>
          </a:p>
          <a:p>
            <a:r>
              <a:rPr lang="en-US" dirty="0" smtClean="0"/>
              <a:t>Aristotle- ‘…union of families and villages having for its end a perfect and self-sufficient life by which we mean a happy and </a:t>
            </a:r>
            <a:r>
              <a:rPr lang="en-US" dirty="0" err="1" smtClean="0"/>
              <a:t>honourable</a:t>
            </a:r>
            <a:r>
              <a:rPr lang="en-US" dirty="0" smtClean="0"/>
              <a:t> life’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b="1" dirty="0" smtClean="0"/>
              <a:t>Holland</a:t>
            </a:r>
            <a:r>
              <a:rPr lang="en-US" dirty="0" smtClean="0"/>
              <a:t>- ‘State is a numerous assemblage of human beings, generally occupying a certain territory  among whom the will of the majority or an ascertainable class of persons is by the strength of such a majority or class made to prevail against any of their member who opposes it’</a:t>
            </a:r>
          </a:p>
          <a:p>
            <a:pPr algn="just"/>
            <a:r>
              <a:rPr lang="en-US" b="1" dirty="0" smtClean="0"/>
              <a:t>Hall</a:t>
            </a:r>
            <a:r>
              <a:rPr lang="en-US" dirty="0" smtClean="0"/>
              <a:t>- ‘The marks of an independent state are that the community constituting it is permanently established for a political end, that it posses a definite territory and that it is independent of external control’.</a:t>
            </a:r>
          </a:p>
          <a:p>
            <a:pPr algn="just"/>
            <a:r>
              <a:rPr lang="en-US" b="1" dirty="0" smtClean="0"/>
              <a:t>Phillimore</a:t>
            </a:r>
            <a:r>
              <a:rPr lang="en-US" dirty="0" smtClean="0"/>
              <a:t>- ‘State for all purposes of international law is a people prominently occupying a fixed territory, bound together by common laws and custom into one body politic, exercising through the medium of an organized government, independent sovereignty and control over all persons and things within its boundaries, capable of making war and peace and of entering into all international relations with the communities of the globe…’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elements of state</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Population</a:t>
            </a:r>
          </a:p>
          <a:p>
            <a:pPr marL="514350" indent="-514350">
              <a:buAutoNum type="arabicPeriod"/>
            </a:pPr>
            <a:r>
              <a:rPr lang="en-US" dirty="0" smtClean="0"/>
              <a:t>Fixed Territory</a:t>
            </a:r>
          </a:p>
          <a:p>
            <a:pPr marL="514350" indent="-514350">
              <a:buAutoNum type="arabicPeriod"/>
            </a:pPr>
            <a:r>
              <a:rPr lang="en-US" dirty="0" smtClean="0"/>
              <a:t>Government</a:t>
            </a:r>
          </a:p>
          <a:p>
            <a:pPr marL="514350" indent="-514350">
              <a:buAutoNum type="arabicPeriod"/>
            </a:pPr>
            <a:r>
              <a:rPr lang="en-US" dirty="0" smtClean="0"/>
              <a:t>Sovereignty</a:t>
            </a:r>
          </a:p>
          <a:p>
            <a:pPr marL="514350" indent="-514350">
              <a:buNone/>
            </a:pPr>
            <a:r>
              <a:rPr lang="en-US" dirty="0" smtClean="0"/>
              <a:t>Other elements are:</a:t>
            </a:r>
          </a:p>
          <a:p>
            <a:pPr marL="514350" indent="-514350">
              <a:buAutoNum type="arabicPeriod"/>
            </a:pPr>
            <a:r>
              <a:rPr lang="en-US" dirty="0" smtClean="0"/>
              <a:t>Recognition</a:t>
            </a:r>
          </a:p>
          <a:p>
            <a:pPr marL="514350" indent="-514350">
              <a:buAutoNum type="arabicPeriod"/>
            </a:pPr>
            <a:r>
              <a:rPr lang="en-US" dirty="0" smtClean="0"/>
              <a:t>All-comprehensiveness</a:t>
            </a:r>
          </a:p>
          <a:p>
            <a:pPr marL="514350" indent="-514350">
              <a:buNone/>
            </a:pP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cstate="print"/>
          <a:srcRect/>
          <a:stretch>
            <a:fillRect/>
          </a:stretch>
        </p:blipFill>
        <p:spPr bwMode="auto">
          <a:xfrm rot="405516">
            <a:off x="4654732" y="4024391"/>
            <a:ext cx="3686109" cy="246232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Elements of a state</a:t>
            </a:r>
            <a:endParaRPr lang="en-US" dirty="0"/>
          </a:p>
        </p:txBody>
      </p:sp>
      <p:sp>
        <p:nvSpPr>
          <p:cNvPr id="3" name="Content Placeholder 2"/>
          <p:cNvSpPr>
            <a:spLocks noGrp="1"/>
          </p:cNvSpPr>
          <p:nvPr>
            <p:ph idx="1"/>
          </p:nvPr>
        </p:nvSpPr>
        <p:spPr>
          <a:xfrm>
            <a:off x="457200" y="1935480"/>
            <a:ext cx="3810000" cy="4389120"/>
          </a:xfrm>
        </p:spPr>
        <p:txBody>
          <a:bodyPr/>
          <a:lstStyle/>
          <a:p>
            <a:pPr marL="514350" indent="-514350">
              <a:buAutoNum type="arabicPeriod"/>
            </a:pPr>
            <a:r>
              <a:rPr lang="en-US" sz="3600" dirty="0" smtClean="0">
                <a:latin typeface="+mj-lt"/>
              </a:rPr>
              <a:t>People</a:t>
            </a:r>
          </a:p>
          <a:p>
            <a:pPr marL="514350" indent="-514350">
              <a:buNone/>
            </a:pPr>
            <a:r>
              <a:rPr lang="en-US" sz="3600" dirty="0" smtClean="0">
                <a:latin typeface="+mj-lt"/>
              </a:rPr>
              <a:t>   	- The mass of the  population living within the state</a:t>
            </a:r>
            <a:r>
              <a:rPr lang="en-US" dirty="0" smtClean="0"/>
              <a:t>.</a:t>
            </a:r>
            <a:endParaRPr lang="en-US" dirty="0"/>
          </a:p>
        </p:txBody>
      </p:sp>
      <p:pic>
        <p:nvPicPr>
          <p:cNvPr id="5126" name="Picture 6"/>
          <p:cNvPicPr>
            <a:picLocks noChangeAspect="1" noChangeArrowheads="1"/>
          </p:cNvPicPr>
          <p:nvPr/>
        </p:nvPicPr>
        <p:blipFill>
          <a:blip r:embed="rId3" cstate="print"/>
          <a:srcRect/>
          <a:stretch>
            <a:fillRect/>
          </a:stretch>
        </p:blipFill>
        <p:spPr bwMode="auto">
          <a:xfrm rot="21313750">
            <a:off x="5187465" y="1804198"/>
            <a:ext cx="3160836" cy="21051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5"/>
                                        </p:tgtEl>
                                        <p:attrNameLst>
                                          <p:attrName>style.visibility</p:attrName>
                                        </p:attrNameLst>
                                      </p:cBhvr>
                                      <p:to>
                                        <p:strVal val="visible"/>
                                      </p:to>
                                    </p:set>
                                    <p:animEffect transition="in" filter="fade">
                                      <p:cBhvr>
                                        <p:cTn id="22" dur="2000"/>
                                        <p:tgtEl>
                                          <p:spTgt spid="51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6"/>
                                        </p:tgtEl>
                                        <p:attrNameLst>
                                          <p:attrName>style.visibility</p:attrName>
                                        </p:attrNameLst>
                                      </p:cBhvr>
                                      <p:to>
                                        <p:strVal val="visible"/>
                                      </p:to>
                                    </p:set>
                                    <p:animEffect transition="in" filter="fade">
                                      <p:cBhvr>
                                        <p:cTn id="27"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Full members of state are called citizen and they enjoy the benefit and protection.</a:t>
            </a:r>
          </a:p>
          <a:p>
            <a:r>
              <a:rPr lang="en-US" dirty="0" smtClean="0"/>
              <a:t>It includes both, who  rule, and those who are ruled.</a:t>
            </a:r>
          </a:p>
          <a:p>
            <a:r>
              <a:rPr lang="en-US" dirty="0" smtClean="0"/>
              <a:t>No uniform principle concerning the population of state</a:t>
            </a:r>
          </a:p>
          <a:p>
            <a:r>
              <a:rPr lang="en-US" dirty="0" smtClean="0"/>
              <a:t>Political speculation concerning size of population as old as political science</a:t>
            </a:r>
          </a:p>
          <a:p>
            <a:r>
              <a:rPr lang="en-US" dirty="0" smtClean="0"/>
              <a:t>     Plato-5040</a:t>
            </a:r>
          </a:p>
          <a:p>
            <a:r>
              <a:rPr lang="en-US" dirty="0" smtClean="0"/>
              <a:t>      Aristotle-…state…large enough to be self  	sufficient…and small enough to be well governed</a:t>
            </a:r>
          </a:p>
          <a:p>
            <a:r>
              <a:rPr lang="en-US" dirty="0" smtClean="0"/>
              <a:t>      Rousseau-10,000—’suitable relation between territory 	&amp;Population’..believed … ‘Compact state’ i.e. small 	state proportionately strong than a large one.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Elements of a state</a:t>
            </a:r>
            <a:endParaRPr lang="en-US" dirty="0"/>
          </a:p>
        </p:txBody>
      </p:sp>
      <p:sp>
        <p:nvSpPr>
          <p:cNvPr id="3" name="Content Placeholder 2"/>
          <p:cNvSpPr>
            <a:spLocks noGrp="1"/>
          </p:cNvSpPr>
          <p:nvPr>
            <p:ph idx="1"/>
          </p:nvPr>
        </p:nvSpPr>
        <p:spPr>
          <a:xfrm>
            <a:off x="457200" y="1935480"/>
            <a:ext cx="4191000" cy="4389120"/>
          </a:xfrm>
        </p:spPr>
        <p:txBody>
          <a:bodyPr/>
          <a:lstStyle/>
          <a:p>
            <a:pPr marL="514350" indent="-514350">
              <a:buAutoNum type="arabicPeriod" startAt="2"/>
            </a:pPr>
            <a:r>
              <a:rPr lang="en-US" sz="3600" dirty="0" smtClean="0">
                <a:latin typeface="+mj-lt"/>
              </a:rPr>
              <a:t>Territory</a:t>
            </a:r>
          </a:p>
          <a:p>
            <a:pPr marL="514350" indent="-514350">
              <a:buNone/>
            </a:pPr>
            <a:r>
              <a:rPr lang="en-US" sz="3600" dirty="0" smtClean="0">
                <a:latin typeface="+mj-lt"/>
              </a:rPr>
              <a:t>	- demarcated area that rightly belongs to the population</a:t>
            </a:r>
          </a:p>
          <a:p>
            <a:pPr marL="514350" indent="-514350">
              <a:buAutoNum type="arabicPeriod" startAt="2"/>
            </a:pPr>
            <a:endParaRPr lang="en-US" dirty="0" smtClean="0"/>
          </a:p>
          <a:p>
            <a:pPr marL="514350" indent="-514350">
              <a:buNone/>
            </a:pP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5029200" y="1905000"/>
            <a:ext cx="3476625" cy="4517350"/>
          </a:xfrm>
          <a:prstGeom prst="rect">
            <a:avLst/>
          </a:prstGeom>
          <a:ln>
            <a:noFill/>
          </a:ln>
          <a:effectLst>
            <a:softEdge rad="112500"/>
          </a:effec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fade">
                                      <p:cBhvr>
                                        <p:cTn id="22"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Territory…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Includes not only land but sub soil </a:t>
            </a:r>
            <a:r>
              <a:rPr lang="en-US" dirty="0" err="1" smtClean="0"/>
              <a:t>rights,air</a:t>
            </a:r>
            <a:r>
              <a:rPr lang="en-US" dirty="0" smtClean="0"/>
              <a:t> space and part of sea.</a:t>
            </a:r>
          </a:p>
          <a:p>
            <a:r>
              <a:rPr lang="en-US" dirty="0" smtClean="0"/>
              <a:t>The borders of state limits its territorial jurisdiction.</a:t>
            </a:r>
          </a:p>
          <a:p>
            <a:r>
              <a:rPr lang="en-US" dirty="0" smtClean="0"/>
              <a:t>No two states can have </a:t>
            </a:r>
            <a:r>
              <a:rPr lang="en-US" b="1" i="1" dirty="0" smtClean="0"/>
              <a:t>jurisdiction</a:t>
            </a:r>
            <a:r>
              <a:rPr lang="en-US" dirty="0" smtClean="0"/>
              <a:t> over the same territory.</a:t>
            </a:r>
          </a:p>
          <a:p>
            <a:r>
              <a:rPr lang="en-US" dirty="0" smtClean="0"/>
              <a:t>The size of the territory of state cannot be fixed</a:t>
            </a:r>
          </a:p>
          <a:p>
            <a:r>
              <a:rPr lang="en-US" dirty="0" smtClean="0"/>
              <a:t>Engels- ‘The state comes into being when its population settles in a fixed territory’</a:t>
            </a:r>
          </a:p>
          <a:p>
            <a:r>
              <a:rPr lang="en-US" dirty="0" smtClean="0"/>
              <a:t>John Seeley- ‘Fixed territory not essential to constitute state’.</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748</Words>
  <Application>Microsoft Office PowerPoint</Application>
  <PresentationFormat>On-screen Show (4:3)</PresentationFormat>
  <Paragraphs>71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State-Meaning,Elements,Nature and Functions</vt:lpstr>
      <vt:lpstr>Slide 2</vt:lpstr>
      <vt:lpstr>Meaning and definitions</vt:lpstr>
      <vt:lpstr>Definitions…</vt:lpstr>
      <vt:lpstr>Essential elements of state</vt:lpstr>
      <vt:lpstr>Elements of a state</vt:lpstr>
      <vt:lpstr>Population… </vt:lpstr>
      <vt:lpstr>Elements of a state</vt:lpstr>
      <vt:lpstr>Fixed Territory…</vt:lpstr>
      <vt:lpstr>GOVERNMENT</vt:lpstr>
      <vt:lpstr>Slide 11</vt:lpstr>
      <vt:lpstr>“sovereignty”</vt:lpstr>
      <vt:lpstr>Sovereignty…</vt:lpstr>
      <vt:lpstr>In nutshell</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98</cp:revision>
  <dcterms:created xsi:type="dcterms:W3CDTF">2006-08-16T00:00:00Z</dcterms:created>
  <dcterms:modified xsi:type="dcterms:W3CDTF">2020-03-26T09:37:29Z</dcterms:modified>
</cp:coreProperties>
</file>